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57" r:id="rId5"/>
    <p:sldId id="258" r:id="rId6"/>
    <p:sldId id="260" r:id="rId7"/>
    <p:sldId id="261" r:id="rId8"/>
    <p:sldId id="263" r:id="rId9"/>
    <p:sldId id="264" r:id="rId10"/>
    <p:sldId id="265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31582-D552-48B6-9C3A-19B0C731B12C}" type="datetimeFigureOut">
              <a:rPr lang="en-US" smtClean="0"/>
              <a:pPr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76214-3D6A-4A95-81B5-5467AF8581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31582-D552-48B6-9C3A-19B0C731B12C}" type="datetimeFigureOut">
              <a:rPr lang="en-US" smtClean="0"/>
              <a:pPr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76214-3D6A-4A95-81B5-5467AF8581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31582-D552-48B6-9C3A-19B0C731B12C}" type="datetimeFigureOut">
              <a:rPr lang="en-US" smtClean="0"/>
              <a:pPr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76214-3D6A-4A95-81B5-5467AF8581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31582-D552-48B6-9C3A-19B0C731B12C}" type="datetimeFigureOut">
              <a:rPr lang="en-US" smtClean="0"/>
              <a:pPr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76214-3D6A-4A95-81B5-5467AF8581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31582-D552-48B6-9C3A-19B0C731B12C}" type="datetimeFigureOut">
              <a:rPr lang="en-US" smtClean="0"/>
              <a:pPr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76214-3D6A-4A95-81B5-5467AF8581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31582-D552-48B6-9C3A-19B0C731B12C}" type="datetimeFigureOut">
              <a:rPr lang="en-US" smtClean="0"/>
              <a:pPr/>
              <a:t>12/4/2012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76214-3D6A-4A95-81B5-5467AF8581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31582-D552-48B6-9C3A-19B0C731B12C}" type="datetimeFigureOut">
              <a:rPr lang="en-US" smtClean="0"/>
              <a:pPr/>
              <a:t>12/4/2012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76214-3D6A-4A95-81B5-5467AF8581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31582-D552-48B6-9C3A-19B0C731B12C}" type="datetimeFigureOut">
              <a:rPr lang="en-US" smtClean="0"/>
              <a:pPr/>
              <a:t>12/4/2012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76214-3D6A-4A95-81B5-5467AF8581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31582-D552-48B6-9C3A-19B0C731B12C}" type="datetimeFigureOut">
              <a:rPr lang="en-US" smtClean="0"/>
              <a:pPr/>
              <a:t>12/4/2012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76214-3D6A-4A95-81B5-5467AF8581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31582-D552-48B6-9C3A-19B0C731B12C}" type="datetimeFigureOut">
              <a:rPr lang="en-US" smtClean="0"/>
              <a:pPr/>
              <a:t>12/4/2012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76214-3D6A-4A95-81B5-5467AF8581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31582-D552-48B6-9C3A-19B0C731B12C}" type="datetimeFigureOut">
              <a:rPr lang="en-US" smtClean="0"/>
              <a:pPr/>
              <a:t>12/4/2012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76214-3D6A-4A95-81B5-5467AF8581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31582-D552-48B6-9C3A-19B0C731B12C}" type="datetimeFigureOut">
              <a:rPr lang="en-US" smtClean="0"/>
              <a:pPr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876214-3D6A-4A95-81B5-5467AF85817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Table of Contents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Title: Physical Properties of Water, 5.2 Temperature and Heat</a:t>
            </a:r>
          </a:p>
          <a:p>
            <a:r>
              <a:rPr lang="en-US" dirty="0" smtClean="0"/>
              <a:t>Page #48</a:t>
            </a:r>
          </a:p>
          <a:p>
            <a:r>
              <a:rPr lang="en-US" dirty="0" smtClean="0"/>
              <a:t>Date: 12/04/12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ateronthemove.wikispaces.com/file/view/gas_water_molecule.gif/57945876/gas_water_molecul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2209800"/>
            <a:ext cx="2867025" cy="196215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371600" y="12954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Water molecules in a gas state.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5.3 Changes of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Polarity</a:t>
            </a:r>
            <a:r>
              <a:rPr lang="en-US" dirty="0" smtClean="0"/>
              <a:t>: Because water molecules are charged like magnets, they want to stay close to each other.</a:t>
            </a:r>
          </a:p>
          <a:p>
            <a:endParaRPr lang="en-US" u="sng" dirty="0"/>
          </a:p>
          <a:p>
            <a:r>
              <a:rPr lang="en-US" u="sng" dirty="0" smtClean="0"/>
              <a:t>Dissolved Salts</a:t>
            </a:r>
            <a:r>
              <a:rPr lang="en-US" dirty="0" smtClean="0"/>
              <a:t>:  Causes boiling temp of water to rise and freezing temp of water to fall.</a:t>
            </a:r>
          </a:p>
          <a:p>
            <a:pPr lvl="1"/>
            <a:r>
              <a:rPr lang="en-US" dirty="0" smtClean="0"/>
              <a:t>Seawater generally does not boil naturally.</a:t>
            </a:r>
          </a:p>
          <a:p>
            <a:pPr lvl="1"/>
            <a:r>
              <a:rPr lang="en-US" dirty="0" smtClean="0"/>
              <a:t>Sea ice forms at – 2 ˚C.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will be able to describe the processes by which water changes state.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of the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State</a:t>
            </a:r>
            <a:r>
              <a:rPr lang="en-US" dirty="0" smtClean="0"/>
              <a:t>: A condition of being in a stage or form, as of structure, growth, or development.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5.2 Temperature </a:t>
            </a:r>
            <a:r>
              <a:rPr lang="en-US" dirty="0" smtClean="0"/>
              <a:t>and Heat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u="sng" dirty="0" smtClean="0"/>
              <a:t>Temperature</a:t>
            </a:r>
            <a:r>
              <a:rPr lang="en-US" dirty="0" smtClean="0"/>
              <a:t>:  A measure of movement.  </a:t>
            </a:r>
          </a:p>
          <a:p>
            <a:pPr lvl="1"/>
            <a:r>
              <a:rPr lang="en-US" dirty="0" smtClean="0"/>
              <a:t>Molecules vibrate, the more they vibrate the higher is their temperature.</a:t>
            </a:r>
          </a:p>
          <a:p>
            <a:pPr lvl="1"/>
            <a:r>
              <a:rPr lang="en-US" u="sng" dirty="0" smtClean="0"/>
              <a:t>Degrees</a:t>
            </a:r>
            <a:r>
              <a:rPr lang="en-US" dirty="0" smtClean="0"/>
              <a:t>:  Units of measure for temperature.</a:t>
            </a:r>
          </a:p>
          <a:p>
            <a:pPr lvl="1"/>
            <a:r>
              <a:rPr lang="en-US" u="sng" dirty="0" smtClean="0"/>
              <a:t>Scales</a:t>
            </a:r>
            <a:r>
              <a:rPr lang="en-US" dirty="0" smtClean="0"/>
              <a:t>: </a:t>
            </a:r>
          </a:p>
          <a:p>
            <a:pPr lvl="2"/>
            <a:r>
              <a:rPr lang="en-US" dirty="0" smtClean="0"/>
              <a:t>There are 3 of them:</a:t>
            </a:r>
          </a:p>
          <a:p>
            <a:pPr marL="1828800" lvl="3" indent="-457200">
              <a:buFont typeface="+mj-lt"/>
              <a:buAutoNum type="arabicPeriod"/>
            </a:pPr>
            <a:r>
              <a:rPr lang="en-US" u="sng" dirty="0" smtClean="0"/>
              <a:t>Fahrenheit  (˚F)</a:t>
            </a:r>
            <a:r>
              <a:rPr lang="en-US" dirty="0" smtClean="0"/>
              <a:t>  -  Arbitrary scale</a:t>
            </a:r>
          </a:p>
          <a:p>
            <a:pPr marL="1828800" lvl="3" indent="-457200">
              <a:buFont typeface="+mj-lt"/>
              <a:buAutoNum type="arabicPeriod"/>
            </a:pPr>
            <a:r>
              <a:rPr lang="en-US" u="sng" dirty="0" smtClean="0"/>
              <a:t>Celsius  (˚C)</a:t>
            </a:r>
            <a:r>
              <a:rPr lang="en-US" dirty="0" smtClean="0"/>
              <a:t> – Based on boiling and freezing points of water</a:t>
            </a:r>
          </a:p>
          <a:p>
            <a:pPr marL="1828800" lvl="3" indent="-457200">
              <a:buNone/>
            </a:pPr>
            <a:r>
              <a:rPr lang="en-US" dirty="0"/>
              <a:t>	</a:t>
            </a:r>
            <a:r>
              <a:rPr lang="en-US" dirty="0" smtClean="0"/>
              <a:t>	          100 ˚ C  and 0 ˚C</a:t>
            </a:r>
          </a:p>
          <a:p>
            <a:pPr marL="1828800" lvl="3" indent="-457200">
              <a:buFont typeface="+mj-lt"/>
              <a:buAutoNum type="arabicPeriod"/>
            </a:pPr>
            <a:r>
              <a:rPr lang="en-US" u="sng" dirty="0" smtClean="0"/>
              <a:t>Kelvin (˚K)</a:t>
            </a:r>
            <a:r>
              <a:rPr lang="en-US" dirty="0" smtClean="0"/>
              <a:t> – Based on </a:t>
            </a:r>
            <a:r>
              <a:rPr lang="en-US" u="sng" dirty="0" smtClean="0"/>
              <a:t>Absolute Zero (0 ˚K</a:t>
            </a:r>
            <a:r>
              <a:rPr lang="en-US" dirty="0" smtClean="0"/>
              <a:t>)</a:t>
            </a:r>
            <a:r>
              <a:rPr lang="en-US" u="sng" dirty="0" smtClean="0"/>
              <a:t> </a:t>
            </a:r>
            <a:r>
              <a:rPr lang="en-US" dirty="0" smtClean="0"/>
              <a:t>– The temperature at which all movement stops = </a:t>
            </a:r>
            <a:r>
              <a:rPr lang="en-US" u="sng" dirty="0" smtClean="0"/>
              <a:t>-273.2 ˚ C and -459.7 </a:t>
            </a:r>
            <a:r>
              <a:rPr lang="en-US" dirty="0" smtClean="0"/>
              <a:t>˚F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Temperature and Heat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Heat</a:t>
            </a:r>
            <a:r>
              <a:rPr lang="en-US" dirty="0" smtClean="0"/>
              <a:t>: A measure of thermal energy.</a:t>
            </a:r>
          </a:p>
          <a:p>
            <a:pPr lvl="1"/>
            <a:r>
              <a:rPr lang="en-US" u="sng" dirty="0" smtClean="0"/>
              <a:t>Calories</a:t>
            </a:r>
            <a:r>
              <a:rPr lang="en-US" dirty="0" smtClean="0"/>
              <a:t>: Units of measure for heat.</a:t>
            </a:r>
          </a:p>
          <a:p>
            <a:pPr lvl="2"/>
            <a:r>
              <a:rPr lang="en-US" dirty="0" smtClean="0"/>
              <a:t>1 calorie = the amount of heat needed to raise temp of 1 gram of water by 1 degree Celsius.</a:t>
            </a:r>
          </a:p>
          <a:p>
            <a:pPr lvl="3"/>
            <a:r>
              <a:rPr lang="en-US" u="sng" dirty="0" smtClean="0"/>
              <a:t>Example:</a:t>
            </a:r>
            <a:r>
              <a:rPr lang="en-US" dirty="0" smtClean="0"/>
              <a:t>  How much heat is needed to raise 1 gram of water from 5 ˚ to 6 ˚.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5.3 Changes in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Water exists on Earth as a liquid a solid and a gas.</a:t>
            </a:r>
          </a:p>
          <a:p>
            <a:r>
              <a:rPr lang="en-US" u="sng" dirty="0" smtClean="0"/>
              <a:t>Pure Water</a:t>
            </a:r>
            <a:r>
              <a:rPr lang="en-US" dirty="0" smtClean="0"/>
              <a:t>:  Water that does not contain suspended particles, or dissolved substances, including gasses.</a:t>
            </a:r>
          </a:p>
          <a:p>
            <a:endParaRPr lang="en-US" u="sng" dirty="0"/>
          </a:p>
          <a:p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5.3 Changes of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Adding heat to water causes molecules to move </a:t>
            </a:r>
            <a:r>
              <a:rPr lang="en-US" u="sng" dirty="0" smtClean="0"/>
              <a:t>faster.</a:t>
            </a:r>
          </a:p>
          <a:p>
            <a:pPr lvl="1"/>
            <a:r>
              <a:rPr lang="en-US" u="sng" dirty="0" smtClean="0"/>
              <a:t>Ice is water as a solid</a:t>
            </a:r>
            <a:r>
              <a:rPr lang="en-US" dirty="0" smtClean="0"/>
              <a:t>.  Water molecules in ice vibrate in place (little movement.)</a:t>
            </a:r>
          </a:p>
          <a:p>
            <a:pPr lvl="1"/>
            <a:r>
              <a:rPr lang="en-US" u="sng" dirty="0" smtClean="0"/>
              <a:t>Liquid</a:t>
            </a:r>
            <a:r>
              <a:rPr lang="en-US" dirty="0" smtClean="0"/>
              <a:t>.  Water molecules flow past each other (constant movement.)  Hydrogen bonds form, last for 1 trillionth of a second, then break, then form again.</a:t>
            </a:r>
          </a:p>
          <a:p>
            <a:pPr lvl="1"/>
            <a:r>
              <a:rPr lang="en-US" u="sng" dirty="0" smtClean="0"/>
              <a:t>Gas</a:t>
            </a:r>
            <a:r>
              <a:rPr lang="en-US" dirty="0" smtClean="0"/>
              <a:t>.  Water molecules move out in 1 direction until they bump into each other or into the wall of the container that they are being held in.  </a:t>
            </a:r>
            <a:endParaRPr lang="en-US" u="sng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beyondpenguins.ehe.osu.edu/files/2011/06/web_water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066800"/>
            <a:ext cx="5943600" cy="46863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838200" y="3810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Water as a solid: Lattice network of molecules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www.oulu.fi/sites/default/files/wate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295400"/>
            <a:ext cx="5591175" cy="4810125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09600" y="609600"/>
            <a:ext cx="281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Water as a liquid.  Molecules form hydrogen bonds that break and then form new hydrogen bonds.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400</Words>
  <Application>Microsoft Office PowerPoint</Application>
  <PresentationFormat>On-screen Show (4:3)</PresentationFormat>
  <Paragraphs>40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Table of Contents</vt:lpstr>
      <vt:lpstr>Objective</vt:lpstr>
      <vt:lpstr>Word of the Day</vt:lpstr>
      <vt:lpstr>5.2 Temperature and Heat</vt:lpstr>
      <vt:lpstr>Temperature and Heat</vt:lpstr>
      <vt:lpstr>5.3 Changes in State</vt:lpstr>
      <vt:lpstr>5.3 Changes of State</vt:lpstr>
      <vt:lpstr>Slide 8</vt:lpstr>
      <vt:lpstr>Slide 9</vt:lpstr>
      <vt:lpstr>Slide 10</vt:lpstr>
      <vt:lpstr>5.3 Changes of State</vt:lpstr>
    </vt:vector>
  </TitlesOfParts>
  <Company>EHS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Table of Contents</dc:title>
  <dc:creator>jtobin</dc:creator>
  <cp:lastModifiedBy>jtobin</cp:lastModifiedBy>
  <cp:revision>8</cp:revision>
  <dcterms:created xsi:type="dcterms:W3CDTF">2012-12-03T18:40:08Z</dcterms:created>
  <dcterms:modified xsi:type="dcterms:W3CDTF">2012-12-04T13:26:46Z</dcterms:modified>
</cp:coreProperties>
</file>