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C737DDC-21E4-4189-BBDF-90F2B8B5D671}" type="datetime1">
              <a:rPr lang="en-US"/>
              <a:pPr>
                <a:defRPr/>
              </a:pPr>
              <a:t>4/30/2014</a:t>
            </a:fld>
            <a:endParaRPr lang="en-US"/>
          </a:p>
        </p:txBody>
      </p:sp>
      <p:sp>
        <p:nvSpPr>
          <p:cNvPr id="13316" name="Placeholder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51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8944952-7B14-45E4-93D6-E044A28050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laceholder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Placeholder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Placeholder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Placeholder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85FACBF3-3270-49C3-88E0-10BBEDD585AA}" type="datetimeFigureOut">
              <a:rPr lang="en-US" smtClean="0"/>
              <a:pPr>
                <a:defRPr/>
              </a:pPr>
              <a:t>4/30/2014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43EA3D50-348F-41F6-923E-034460D17F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CA75CE4-233D-4D45-A65A-2E9B920CE164}" type="datetimeFigureOut">
              <a:rPr lang="en-US" smtClean="0"/>
              <a:pPr>
                <a:defRPr/>
              </a:pPr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5C08AB5-507E-4AB7-9E10-CD2189366A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6540B4F-D8E1-4059-8599-F4FBC30D4AB2}" type="datetimeFigureOut">
              <a:rPr lang="en-US" smtClean="0"/>
              <a:pPr>
                <a:defRPr/>
              </a:pPr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ECC6E1F-1448-4803-99E6-CD8F99D360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0C8AA30-E09E-4FF7-956F-74011886F78F}" type="datetimeFigureOut">
              <a:rPr lang="en-US" smtClean="0"/>
              <a:pPr>
                <a:defRPr/>
              </a:pPr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D2F912-45E0-41C3-B654-C752F8E67F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03BB4029-7776-4B4F-9746-A5111AD4C98A}" type="datetimeFigureOut">
              <a:rPr lang="en-US" smtClean="0"/>
              <a:pPr>
                <a:defRPr/>
              </a:pPr>
              <a:t>4/30/2014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3EC34463-43EB-4253-80B8-27B9322577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E094182-54B0-4EE4-879D-E404C5CFC83A}" type="datetimeFigureOut">
              <a:rPr lang="en-US" smtClean="0"/>
              <a:pPr>
                <a:defRPr/>
              </a:pPr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EFC8A881-DE94-40FC-9DE1-3065C52400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C42DFF9-362E-4970-8F5D-A2453E9C14B2}" type="datetimeFigureOut">
              <a:rPr lang="en-US" smtClean="0"/>
              <a:pPr>
                <a:defRPr/>
              </a:pPr>
              <a:t>4/30/2014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39BB16F3-F785-4661-BABB-9EC1D17EE6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6DCA4FF-3992-48DA-B270-23652E2E1592}" type="datetimeFigureOut">
              <a:rPr lang="en-US" smtClean="0"/>
              <a:pPr>
                <a:defRPr/>
              </a:pPr>
              <a:t>4/30/2014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EE5CC0D-19B8-42A1-BB28-9B2A0D1EF8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8313605-879A-4F24-BB57-370042FDECC1}" type="datetimeFigureOut">
              <a:rPr lang="en-US" smtClean="0"/>
              <a:pPr>
                <a:defRPr/>
              </a:pPr>
              <a:t>4/30/2014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C0FEC2E-B2FE-4B3A-9B84-5C9FE9C676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F971EAAF-F087-426D-BA2D-4747F66E3497}" type="datetimeFigureOut">
              <a:rPr lang="en-US" smtClean="0"/>
              <a:pPr>
                <a:defRPr/>
              </a:pPr>
              <a:t>4/30/2014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8E05E491-2198-4175-9B01-BF9305E897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A8814BD1-C784-47C8-9AF1-06337807349C}" type="datetimeFigureOut">
              <a:rPr lang="en-US" smtClean="0"/>
              <a:pPr>
                <a:defRPr/>
              </a:pPr>
              <a:t>4/30/2014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1E1C67C0-318C-47B8-8C51-65F164CE9E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fld id="{989F9CED-DB4B-4906-AC52-7959304B02D3}" type="datetimeFigureOut">
              <a:rPr lang="en-US" smtClean="0"/>
              <a:pPr>
                <a:defRPr/>
              </a:pPr>
              <a:t>4/30/2014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5CC4D591-C913-4521-A2E3-A183CEA937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Table of Contents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000" dirty="0" smtClean="0"/>
              <a:t>Title: 7.1 Heat Budget and Annual Cycles of Solar Radiation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dirty="0" smtClean="0"/>
              <a:t>Page #: 58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dirty="0" smtClean="0"/>
              <a:t>Date: 1/25/2013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Students will be able to explain the factors that determine the Earth’s heat budget.</a:t>
            </a:r>
          </a:p>
          <a:p>
            <a:pPr eaLnBrk="1" hangingPunct="1"/>
            <a:r>
              <a:rPr lang="en-US" smtClean="0"/>
              <a:t>Students will be able to describe the effects of the Earth’s “heat engine.”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Word of the Day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u="sng" smtClean="0"/>
              <a:t>Latitude</a:t>
            </a:r>
            <a:r>
              <a:rPr lang="en-US" smtClean="0"/>
              <a:t>: The angular distance north or south of the Earth’s equator measured in degrees.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Heat Budget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500" u="sng" smtClean="0"/>
              <a:t>Heat Budget</a:t>
            </a:r>
            <a:r>
              <a:rPr lang="en-US" sz="2500" smtClean="0"/>
              <a:t>: The energy Earth receives from sunlight is balanced by an equal amount of energy </a:t>
            </a:r>
            <a:r>
              <a:rPr lang="en-US" sz="2500" u="sng" smtClean="0"/>
              <a:t>reradiating</a:t>
            </a:r>
            <a:r>
              <a:rPr lang="en-US" sz="2500" smtClean="0"/>
              <a:t> into space.  (The total amount of radiation striking Earth is equal to the amount of radiation being reflected into space.)</a:t>
            </a:r>
          </a:p>
          <a:p>
            <a:pPr eaLnBrk="1" hangingPunct="1">
              <a:lnSpc>
                <a:spcPct val="80000"/>
              </a:lnSpc>
            </a:pPr>
            <a:endParaRPr lang="en-US" sz="2500" smtClean="0"/>
          </a:p>
          <a:p>
            <a:pPr eaLnBrk="1" hangingPunct="1">
              <a:lnSpc>
                <a:spcPct val="80000"/>
              </a:lnSpc>
            </a:pPr>
            <a:r>
              <a:rPr lang="en-US" sz="2500" smtClean="0"/>
              <a:t>If more radiation was absorbed the Earth would get hotter.  If more radiation was reflected back into space the Earth would get cooler.</a:t>
            </a:r>
          </a:p>
          <a:p>
            <a:pPr eaLnBrk="1" hangingPunct="1">
              <a:lnSpc>
                <a:spcPct val="80000"/>
              </a:lnSpc>
            </a:pPr>
            <a:endParaRPr lang="en-US" sz="2500" smtClean="0"/>
          </a:p>
          <a:p>
            <a:pPr eaLnBrk="1" hangingPunct="1">
              <a:lnSpc>
                <a:spcPct val="80000"/>
              </a:lnSpc>
            </a:pPr>
            <a:r>
              <a:rPr lang="en-US" sz="2500" smtClean="0"/>
              <a:t>Because of the angle at which the Sun’s rays hit the Earth </a:t>
            </a:r>
            <a:r>
              <a:rPr lang="en-US" sz="2500" u="sng" smtClean="0"/>
              <a:t>equatorial regions</a:t>
            </a:r>
            <a:r>
              <a:rPr lang="en-US" sz="2500" smtClean="0"/>
              <a:t> gain more sunlight than do </a:t>
            </a:r>
            <a:r>
              <a:rPr lang="en-US" sz="2500" u="sng" smtClean="0"/>
              <a:t>polar regions</a:t>
            </a:r>
            <a:r>
              <a:rPr lang="en-US" sz="250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3" descr="heat budget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688" y="152400"/>
            <a:ext cx="897255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Heat Budget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u="sng" smtClean="0"/>
              <a:t>Earth’s surface</a:t>
            </a:r>
            <a:r>
              <a:rPr lang="en-US" smtClean="0"/>
              <a:t>, including oceans, is heated from </a:t>
            </a:r>
            <a:r>
              <a:rPr lang="en-US" u="sng" smtClean="0"/>
              <a:t>above</a:t>
            </a:r>
            <a:r>
              <a:rPr lang="en-US" smtClean="0"/>
              <a:t> by radiation.</a:t>
            </a:r>
          </a:p>
          <a:p>
            <a:pPr eaLnBrk="1" hangingPunct="1"/>
            <a:r>
              <a:rPr lang="en-US" u="sng" smtClean="0"/>
              <a:t>Earth’s atmosphere </a:t>
            </a:r>
            <a:r>
              <a:rPr lang="en-US" smtClean="0"/>
              <a:t>is heated from below by the Earth’s surface.  This creates </a:t>
            </a:r>
            <a:r>
              <a:rPr lang="en-US" u="sng" smtClean="0"/>
              <a:t>convection currents</a:t>
            </a:r>
            <a:r>
              <a:rPr lang="en-US" smtClean="0"/>
              <a:t> in the Earth’s atmosphere.</a:t>
            </a:r>
          </a:p>
          <a:p>
            <a:pPr eaLnBrk="1" hangingPunct="1"/>
            <a:endParaRPr lang="en-US" smtClean="0"/>
          </a:p>
          <a:p>
            <a:pPr lvl="1" eaLnBrk="1" hangingPunct="1"/>
            <a:r>
              <a:rPr lang="en-US" smtClean="0"/>
              <a:t>Circulation in the atmosphere and in the ocean is called the Earth’s </a:t>
            </a:r>
            <a:r>
              <a:rPr lang="en-US" u="sng" smtClean="0"/>
              <a:t>Heat Engine</a:t>
            </a:r>
            <a:r>
              <a:rPr lang="en-US" smtClean="0"/>
              <a:t>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Heat Budget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819400" cy="4525963"/>
          </a:xfrm>
        </p:spPr>
        <p:txBody>
          <a:bodyPr/>
          <a:lstStyle/>
          <a:p>
            <a:pPr eaLnBrk="1" hangingPunct="1"/>
            <a:r>
              <a:rPr lang="en-US" u="sng" smtClean="0"/>
              <a:t>Earth’s Heat Engine</a:t>
            </a:r>
            <a:r>
              <a:rPr lang="en-US" smtClean="0"/>
              <a:t>: Redistributes heat </a:t>
            </a:r>
            <a:r>
              <a:rPr lang="en-US" u="sng" smtClean="0"/>
              <a:t>from the equator to the polar regions.</a:t>
            </a:r>
          </a:p>
          <a:p>
            <a:pPr eaLnBrk="1" hangingPunct="1"/>
            <a:endParaRPr lang="en-US" u="sng" smtClean="0"/>
          </a:p>
          <a:p>
            <a:pPr eaLnBrk="1" hangingPunct="1"/>
            <a:endParaRPr lang="en-US" u="sng" smtClean="0"/>
          </a:p>
        </p:txBody>
      </p:sp>
      <p:pic>
        <p:nvPicPr>
          <p:cNvPr id="25603" name="Picture 3" descr="heat engin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1600200"/>
            <a:ext cx="5791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Annual Cycles of Solar Radiation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u="sng" dirty="0" smtClean="0">
                <a:ea typeface="+mn-ea"/>
                <a:cs typeface="+mn-cs"/>
              </a:rPr>
              <a:t>Higher latitudes </a:t>
            </a:r>
            <a:r>
              <a:rPr lang="en-US" dirty="0" smtClean="0">
                <a:ea typeface="+mn-ea"/>
                <a:cs typeface="+mn-cs"/>
              </a:rPr>
              <a:t>have greater variation in seasonal solar radiation (more change in the amount of sunlight received from Summer to Winter.)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Annual cycles of </a:t>
            </a:r>
            <a:r>
              <a:rPr lang="en-US" smtClean="0">
                <a:ea typeface="+mn-ea"/>
                <a:cs typeface="+mn-cs"/>
              </a:rPr>
              <a:t>solar radiation produce </a:t>
            </a:r>
            <a:r>
              <a:rPr lang="en-US" dirty="0" smtClean="0">
                <a:ea typeface="+mn-ea"/>
                <a:cs typeface="+mn-cs"/>
              </a:rPr>
              <a:t>seasonal changes in land and sea surface temperatures because of heat losses or gains.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At the Equator, the Sun’s rays hit the Earth at nearly 90 degrees.  As a result the intensity of solar radiation at the equator is constant.  </a:t>
            </a:r>
            <a:endParaRPr lang="en-US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3" descr="sun rays hitting earth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3" y="457200"/>
            <a:ext cx="9139237" cy="601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69</TotalTime>
  <Words>305</Words>
  <Application>Microsoft Office PowerPoint</Application>
  <PresentationFormat>On-screen Show (4:3)</PresentationFormat>
  <Paragraphs>26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Foundry</vt:lpstr>
      <vt:lpstr>Table of Contents</vt:lpstr>
      <vt:lpstr>Objective</vt:lpstr>
      <vt:lpstr>Word of the Day</vt:lpstr>
      <vt:lpstr>Heat Budget</vt:lpstr>
      <vt:lpstr>Slide 5</vt:lpstr>
      <vt:lpstr>Heat Budget</vt:lpstr>
      <vt:lpstr>Heat Budget</vt:lpstr>
      <vt:lpstr>Annual Cycles of Solar Radiation</vt:lpstr>
      <vt:lpstr>Slide 9</vt:lpstr>
    </vt:vector>
  </TitlesOfParts>
  <Company>EHS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of Contents</dc:title>
  <dc:creator>jtobin</dc:creator>
  <cp:lastModifiedBy>jtobin</cp:lastModifiedBy>
  <cp:revision>14</cp:revision>
  <dcterms:created xsi:type="dcterms:W3CDTF">2013-01-22T18:56:17Z</dcterms:created>
  <dcterms:modified xsi:type="dcterms:W3CDTF">2014-04-30T12:53:28Z</dcterms:modified>
</cp:coreProperties>
</file>