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9" r:id="rId2"/>
    <p:sldId id="260" r:id="rId3"/>
    <p:sldId id="261" r:id="rId4"/>
    <p:sldId id="262" r:id="rId5"/>
    <p:sldId id="269" r:id="rId6"/>
    <p:sldId id="263" r:id="rId7"/>
    <p:sldId id="268" r:id="rId8"/>
    <p:sldId id="264" r:id="rId9"/>
    <p:sldId id="265" r:id="rId10"/>
    <p:sldId id="270" r:id="rId11"/>
    <p:sldId id="266" r:id="rId12"/>
    <p:sldId id="267" r:id="rId13"/>
    <p:sldId id="256" r:id="rId14"/>
    <p:sldId id="257" r:id="rId15"/>
    <p:sldId id="25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630944-9C08-4E7B-9692-103A9B7D3910}" type="datetime1">
              <a:rPr lang="en-US"/>
              <a:pPr/>
              <a:t>5/5/2014</a:t>
            </a:fld>
            <a:endParaRPr lang="en-US"/>
          </a:p>
        </p:txBody>
      </p:sp>
      <p:sp>
        <p:nvSpPr>
          <p:cNvPr id="29700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A327D8-BE3C-43C4-8254-F0275009917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81CE731C-5C7A-4CEA-A413-72F1879F13AF}" type="datetimeFigureOut">
              <a:rPr lang="en-US" smtClean="0"/>
              <a:pPr>
                <a:defRPr/>
              </a:pPr>
              <a:t>5/5/2014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3052FF2-499D-411C-81C7-EE5AC256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232674-AF1D-4BEF-A57D-5D5ADE7E202A}" type="datetimeFigureOut">
              <a:rPr lang="en-US" smtClean="0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AE32C9-E453-4C1D-BCC4-AB4256D906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B802C4-0CA2-4E1A-A0EF-2E7B86CAECBF}" type="datetimeFigureOut">
              <a:rPr lang="en-US" smtClean="0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07C5F3-EF28-4FB6-94E6-95CA399535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4CA7D1-5A93-4FED-9E41-2796C671C101}" type="datetimeFigureOut">
              <a:rPr lang="en-US" smtClean="0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EB80038-4C73-451D-9508-9CAC2BF0E7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CC20B40-1AF1-4D5E-9DC4-FB60A7C77E32}" type="datetimeFigureOut">
              <a:rPr lang="en-US" smtClean="0"/>
              <a:pPr>
                <a:defRPr/>
              </a:pPr>
              <a:t>5/5/2014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666196C-7F07-4C15-8A2A-BD021F03A5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D85E39-5C2F-42E1-B830-C9121972A816}" type="datetimeFigureOut">
              <a:rPr lang="en-US" smtClean="0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62BA1EBE-A92B-44AD-B7FC-9FC637BA07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92F25F-EA63-4ADA-BBA5-EE9C93FCB414}" type="datetimeFigureOut">
              <a:rPr lang="en-US" smtClean="0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53659A82-B1A5-462C-9CE8-D258CDAA33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E0439B-ABA8-46DF-8E3B-149011551B96}" type="datetimeFigureOut">
              <a:rPr lang="en-US" smtClean="0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327D0E-B4FC-40B6-9674-40514788C7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3564BE-CC22-451C-9815-3E83C07AA0C5}" type="datetimeFigureOut">
              <a:rPr lang="en-US" smtClean="0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223E03-A787-4E71-8A49-A5EE1B2026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F7FD131C-48CC-448B-AB5E-F3C298A83D79}" type="datetimeFigureOut">
              <a:rPr lang="en-US" smtClean="0"/>
              <a:pPr>
                <a:defRPr/>
              </a:pPr>
              <a:t>5/5/2014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A8887E1-E688-4290-9CFA-7FADF90A9F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E462BF69-BED0-48C5-B94E-E040A796340B}" type="datetimeFigureOut">
              <a:rPr lang="en-US" smtClean="0"/>
              <a:pPr>
                <a:defRPr/>
              </a:pPr>
              <a:t>5/5/2014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306CCDA-9A69-4B4A-9619-A378656E4A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FB5F1DC0-4CE8-4BB5-82E6-0A7859D515DD}" type="datetimeFigureOut">
              <a:rPr lang="en-US" smtClean="0"/>
              <a:pPr>
                <a:defRPr/>
              </a:pPr>
              <a:t>5/5/2014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F0FEFD3-799E-4AC7-9FA6-2986C1C825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Table of Contents</a:t>
            </a:r>
          </a:p>
        </p:txBody>
      </p:sp>
      <p:sp>
        <p:nvSpPr>
          <p:cNvPr id="16387" name="Rectangle 1027"/>
          <p:cNvSpPr>
            <a:spLocks noGrp="1"/>
          </p:cNvSpPr>
          <p:nvPr>
            <p:ph type="subTitle" idx="1"/>
          </p:nvPr>
        </p:nvSpPr>
        <p:spPr>
          <a:xfrm>
            <a:off x="2123728" y="3356992"/>
            <a:ext cx="6560234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Title: 7.2 Structure of the Atmosphere</a:t>
            </a:r>
          </a:p>
          <a:p>
            <a:r>
              <a:rPr lang="en-US" dirty="0">
                <a:solidFill>
                  <a:schemeClr val="tx1"/>
                </a:solidFill>
              </a:rPr>
              <a:t>Page #: 62</a:t>
            </a:r>
          </a:p>
          <a:p>
            <a:r>
              <a:rPr lang="en-US" dirty="0">
                <a:solidFill>
                  <a:schemeClr val="tx1"/>
                </a:solidFill>
              </a:rPr>
              <a:t>Date: 1/29/2013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ozone-molecu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200400"/>
            <a:ext cx="2730500" cy="3035300"/>
          </a:xfrm>
          <a:prstGeom prst="rect">
            <a:avLst/>
          </a:prstGeom>
          <a:noFill/>
        </p:spPr>
      </p:pic>
      <p:pic>
        <p:nvPicPr>
          <p:cNvPr id="28677" name="Picture 5" descr="stratosphere_earth_g_w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"/>
            <a:ext cx="5565775" cy="3697288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521325" y="914400"/>
            <a:ext cx="28273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The Stratosphere </a:t>
            </a:r>
          </a:p>
          <a:p>
            <a:r>
              <a:rPr lang="en-US"/>
              <a:t>Contains ozone</a:t>
            </a:r>
          </a:p>
          <a:p>
            <a:r>
              <a:rPr lang="en-US"/>
              <a:t>Which absorbs</a:t>
            </a:r>
          </a:p>
          <a:p>
            <a:r>
              <a:rPr lang="en-US"/>
              <a:t>ultraviolet radiation.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7.2 The Atmosphere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Arial" charset="0"/>
              <a:buAutoNum type="arabicPeriod" startAt="3"/>
            </a:pPr>
            <a:r>
              <a:rPr lang="en-US" u="sng"/>
              <a:t>Mesosphere</a:t>
            </a:r>
            <a:r>
              <a:rPr lang="en-US"/>
              <a:t>: 50 km to 90 km (at </a:t>
            </a:r>
            <a:r>
              <a:rPr lang="en-US" u="sng"/>
              <a:t>Mesopause.</a:t>
            </a:r>
            <a:r>
              <a:rPr lang="en-US"/>
              <a:t>)</a:t>
            </a:r>
          </a:p>
          <a:p>
            <a:pPr marL="990600" lvl="1" indent="-533400">
              <a:buFont typeface="Wingdings" charset="2"/>
              <a:buChar char="Ø"/>
            </a:pPr>
            <a:r>
              <a:rPr lang="en-US" u="sng"/>
              <a:t>Temperature decreases with altitude</a:t>
            </a:r>
            <a:r>
              <a:rPr lang="en-US"/>
              <a:t>.  Air pressure is only 1/1000 of air pressure at Earth’s surface.</a:t>
            </a:r>
          </a:p>
          <a:p>
            <a:pPr marL="1371600" lvl="2" indent="-457200">
              <a:buFont typeface="Wingdings" charset="2"/>
              <a:buChar char="Ø"/>
            </a:pPr>
            <a:endParaRPr lang="en-US" u="sng"/>
          </a:p>
          <a:p>
            <a:pPr marL="609600" indent="-609600">
              <a:buFont typeface="Arial" charset="0"/>
              <a:buAutoNum type="arabicPeriod" startAt="3"/>
            </a:pPr>
            <a:r>
              <a:rPr lang="en-US" u="sng"/>
              <a:t>Thermosphere</a:t>
            </a:r>
            <a:r>
              <a:rPr lang="en-US"/>
              <a:t>: Extends from 90km to space.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Arial" charset="0"/>
              <a:buAutoNum type="arabicPeriod" startAt="4"/>
            </a:pPr>
            <a:endParaRPr lang="en-US"/>
          </a:p>
          <a:p>
            <a:pPr marL="1371600" lvl="2" indent="-457200">
              <a:buFont typeface="Wingdings" charset="2"/>
              <a:buChar char="Ø"/>
            </a:pPr>
            <a:endParaRPr lang="en-US" u="sng"/>
          </a:p>
        </p:txBody>
      </p:sp>
      <p:pic>
        <p:nvPicPr>
          <p:cNvPr id="25604" name="Picture 4" descr="sve76701_07_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2738" y="0"/>
            <a:ext cx="6291262" cy="6858000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52400" y="457200"/>
            <a:ext cx="286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Earth’s Atmosphere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4576763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825" y="2000250"/>
            <a:ext cx="50863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</a:t>
            </a:r>
          </a:p>
        </p:txBody>
      </p:sp>
      <p:sp>
        <p:nvSpPr>
          <p:cNvPr id="18435" name="Rectangle 10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Students will be able to describe the structure of the atmosphere.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Word of the Atmosphere</a:t>
            </a:r>
          </a:p>
        </p:txBody>
      </p:sp>
      <p:sp>
        <p:nvSpPr>
          <p:cNvPr id="19459" name="Rectangle 10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/>
              <a:t>Atmosphere</a:t>
            </a:r>
            <a:r>
              <a:rPr lang="en-US"/>
              <a:t>: </a:t>
            </a:r>
            <a:r>
              <a:rPr lang="en-US">
                <a:latin typeface="Arial" charset="0"/>
              </a:rPr>
              <a:t>The gaseous mass or envelope surrounding a celestial body, especially the one surrounding the earth, and retained by the celestial body's gravitational field.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7.2 The Atmosphere</a:t>
            </a:r>
          </a:p>
        </p:txBody>
      </p:sp>
      <p:sp>
        <p:nvSpPr>
          <p:cNvPr id="20483" name="Rectangle 10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/>
              <a:t>Structure of the Atmosphere</a:t>
            </a:r>
            <a:r>
              <a:rPr lang="en-US"/>
              <a:t>: The atmosphere is a mixture of gasses that extends 90 km (50 miles) above Earth’s surface.</a:t>
            </a:r>
          </a:p>
          <a:p>
            <a:r>
              <a:rPr lang="en-US" u="sng"/>
              <a:t>99% of gasses in the atmosphere are in the first 30 km</a:t>
            </a:r>
            <a:r>
              <a:rPr lang="en-US"/>
              <a:t> (18 miles) above Earth’s surface.</a:t>
            </a:r>
          </a:p>
          <a:p>
            <a:r>
              <a:rPr lang="en-US" u="sng"/>
              <a:t>90% of gasses are in the first 15 km</a:t>
            </a:r>
            <a:r>
              <a:rPr lang="en-US"/>
              <a:t> (9 miles) of Earth’s surface.</a:t>
            </a:r>
            <a:endParaRPr lang="en-US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troposphe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3" y="684213"/>
            <a:ext cx="8256587" cy="5487987"/>
          </a:xfrm>
          <a:prstGeom prst="rect">
            <a:avLst/>
          </a:prstGeom>
          <a:noFill/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209800" y="228600"/>
            <a:ext cx="4792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Weather occurs in the Troposhere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7.2 The Atmosphere</a:t>
            </a:r>
          </a:p>
        </p:txBody>
      </p:sp>
      <p:sp>
        <p:nvSpPr>
          <p:cNvPr id="21507" name="Rectangle 102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/>
            <a:r>
              <a:rPr lang="en-US" u="sng"/>
              <a:t>4 Layers of the Atmosphere</a:t>
            </a:r>
            <a:r>
              <a:rPr lang="en-US"/>
              <a:t>: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 u="sng"/>
              <a:t>Troposphere</a:t>
            </a:r>
            <a:r>
              <a:rPr lang="en-US"/>
              <a:t>: Bottom layer of atmosphere.</a:t>
            </a:r>
          </a:p>
          <a:p>
            <a:pPr marL="990600" lvl="1" indent="-533400">
              <a:buFont typeface="Wingdings" charset="2"/>
              <a:buChar char="Ø"/>
            </a:pPr>
            <a:r>
              <a:rPr lang="en-US" u="sng"/>
              <a:t>Where heat moves between Earth’s surface and the atmosphere</a:t>
            </a:r>
            <a:r>
              <a:rPr lang="en-US"/>
              <a:t>.  Convection currents create winds, waves and ocean surface currents.</a:t>
            </a:r>
          </a:p>
          <a:p>
            <a:pPr marL="990600" lvl="1" indent="-533400">
              <a:buFont typeface="Wingdings" charset="2"/>
              <a:buChar char="Ø"/>
            </a:pPr>
            <a:r>
              <a:rPr lang="en-US"/>
              <a:t>Extends 12 km (7 miles) off of Earth’s surface.</a:t>
            </a:r>
          </a:p>
          <a:p>
            <a:pPr marL="990600" lvl="1" indent="-533400">
              <a:buFont typeface="Wingdings" charset="2"/>
              <a:buChar char="Ø"/>
            </a:pPr>
            <a:r>
              <a:rPr lang="en-US" u="sng"/>
              <a:t>Temperature decreases with altitude</a:t>
            </a:r>
            <a:r>
              <a:rPr lang="en-US"/>
              <a:t> from 16°C at surface to - 60° C at </a:t>
            </a:r>
            <a:r>
              <a:rPr lang="en-US" u="sng"/>
              <a:t>Tropopause</a:t>
            </a:r>
            <a:r>
              <a:rPr lang="en-US"/>
              <a:t> 12 km up.</a:t>
            </a:r>
          </a:p>
          <a:p>
            <a:pPr marL="1371600" lvl="2" indent="-457200">
              <a:buFont typeface="Wingdings" charset="2"/>
              <a:buChar char="Ø"/>
            </a:pPr>
            <a:endParaRPr lang="en-US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tropoandstratosphe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7213" y="685800"/>
            <a:ext cx="7316787" cy="5487988"/>
          </a:xfrm>
          <a:prstGeom prst="rect">
            <a:avLst/>
          </a:prstGeom>
          <a:noFill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352800"/>
            <a:ext cx="1811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Tropopause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7.2 The Atmosphere</a:t>
            </a:r>
          </a:p>
        </p:txBody>
      </p:sp>
      <p:sp>
        <p:nvSpPr>
          <p:cNvPr id="22531" name="Rectangle 10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u="sng"/>
              <a:t>Tropopause</a:t>
            </a:r>
            <a:r>
              <a:rPr lang="en-US"/>
              <a:t>: </a:t>
            </a:r>
            <a:r>
              <a:rPr lang="en-US" u="sng"/>
              <a:t>The point where the Troposphere ends</a:t>
            </a:r>
            <a:r>
              <a:rPr lang="en-US"/>
              <a:t>.  Temperature begins to increase with altitude. </a:t>
            </a:r>
          </a:p>
          <a:p>
            <a:pPr marL="990600" lvl="1" indent="-533400"/>
            <a:r>
              <a:rPr lang="en-US"/>
              <a:t>Tropopause separates the </a:t>
            </a:r>
            <a:r>
              <a:rPr lang="en-US" u="sng"/>
              <a:t>Troposphere</a:t>
            </a:r>
            <a:r>
              <a:rPr lang="en-US"/>
              <a:t> from the </a:t>
            </a:r>
            <a:r>
              <a:rPr lang="en-US" u="sng"/>
              <a:t>Stratosphere</a:t>
            </a:r>
            <a:r>
              <a:rPr lang="en-US"/>
              <a:t>. </a:t>
            </a:r>
          </a:p>
          <a:p>
            <a:pPr marL="1371600" lvl="2" indent="-457200">
              <a:buFont typeface="Wingdings" charset="2"/>
              <a:buChar char="Ø"/>
            </a:pPr>
            <a:endParaRPr lang="en-US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7.2 The Atmosphere</a:t>
            </a:r>
          </a:p>
        </p:txBody>
      </p:sp>
      <p:sp>
        <p:nvSpPr>
          <p:cNvPr id="23555" name="Rectangle 102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Font typeface="Arial" charset="0"/>
              <a:buAutoNum type="arabicPeriod" startAt="2"/>
            </a:pPr>
            <a:r>
              <a:rPr lang="en-US" u="sng" dirty="0"/>
              <a:t>Stratosphere</a:t>
            </a:r>
            <a:r>
              <a:rPr lang="en-US" dirty="0"/>
              <a:t>:  </a:t>
            </a:r>
            <a:r>
              <a:rPr lang="en-US" u="sng" dirty="0"/>
              <a:t>The second layer of Earth’s atmosphere</a:t>
            </a:r>
            <a:r>
              <a:rPr lang="en-US" dirty="0"/>
              <a:t>. Begins at 12 km and continues to 50 km (at the </a:t>
            </a:r>
            <a:r>
              <a:rPr lang="en-US" u="sng" dirty="0" err="1"/>
              <a:t>stratopause</a:t>
            </a:r>
            <a:r>
              <a:rPr lang="en-US" u="sng" dirty="0"/>
              <a:t>.</a:t>
            </a:r>
            <a:r>
              <a:rPr lang="en-US" dirty="0"/>
              <a:t>)</a:t>
            </a:r>
          </a:p>
          <a:p>
            <a:pPr marL="990600" lvl="1" indent="-533400">
              <a:buFont typeface="Wingdings" charset="2"/>
              <a:buChar char="Ø"/>
            </a:pPr>
            <a:r>
              <a:rPr lang="en-US" u="sng" dirty="0"/>
              <a:t>Temperature increases as elevation increases</a:t>
            </a:r>
            <a:r>
              <a:rPr lang="en-US" dirty="0"/>
              <a:t>.</a:t>
            </a:r>
          </a:p>
          <a:p>
            <a:pPr marL="990600" lvl="1" indent="-533400">
              <a:buFont typeface="Wingdings" charset="2"/>
              <a:buChar char="Ø"/>
            </a:pPr>
            <a:r>
              <a:rPr lang="en-US" u="sng" dirty="0"/>
              <a:t>Contains Ozone (O  )</a:t>
            </a:r>
            <a:r>
              <a:rPr lang="en-US" dirty="0"/>
              <a:t> which absorbs ultraviolet radiation which causes temperature of stratosphere to rise.</a:t>
            </a:r>
          </a:p>
          <a:p>
            <a:pPr marL="990600" lvl="1" indent="-533400">
              <a:buFont typeface="Wingdings" charset="2"/>
              <a:buChar char="Ø"/>
            </a:pPr>
            <a:r>
              <a:rPr lang="en-US" u="sng" dirty="0"/>
              <a:t>Protects Earth’s surface from harmful radiation</a:t>
            </a:r>
            <a:r>
              <a:rPr lang="en-US" dirty="0"/>
              <a:t>. </a:t>
            </a:r>
          </a:p>
          <a:p>
            <a:pPr marL="1371600" lvl="2" indent="-457200">
              <a:buFont typeface="Wingdings" charset="2"/>
              <a:buChar char="Ø"/>
            </a:pPr>
            <a:endParaRPr lang="en-US" u="sng" dirty="0"/>
          </a:p>
        </p:txBody>
      </p:sp>
      <p:sp>
        <p:nvSpPr>
          <p:cNvPr id="23556" name="Rectangle 1028"/>
          <p:cNvSpPr>
            <a:spLocks noChangeArrowheads="1"/>
          </p:cNvSpPr>
          <p:nvPr/>
        </p:nvSpPr>
        <p:spPr bwMode="auto">
          <a:xfrm>
            <a:off x="4355976" y="3933056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386</TotalTime>
  <Words>335</Words>
  <Application>Microsoft Office PowerPoint</Application>
  <PresentationFormat>On-screen Show (4:3)</PresentationFormat>
  <Paragraphs>39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Foundry</vt:lpstr>
      <vt:lpstr>Table of Contents</vt:lpstr>
      <vt:lpstr>Objective</vt:lpstr>
      <vt:lpstr>Word of the Atmosphere</vt:lpstr>
      <vt:lpstr>7.2 The Atmosphere</vt:lpstr>
      <vt:lpstr>Slide 5</vt:lpstr>
      <vt:lpstr>7.2 The Atmosphere</vt:lpstr>
      <vt:lpstr>Slide 7</vt:lpstr>
      <vt:lpstr>7.2 The Atmosphere</vt:lpstr>
      <vt:lpstr>7.2 The Atmosphere</vt:lpstr>
      <vt:lpstr>Slide 10</vt:lpstr>
      <vt:lpstr>7.2 The Atmosphere</vt:lpstr>
      <vt:lpstr>Slide 12</vt:lpstr>
      <vt:lpstr>Slide 13</vt:lpstr>
      <vt:lpstr>Slide 14</vt:lpstr>
      <vt:lpstr>Slide 15</vt:lpstr>
    </vt:vector>
  </TitlesOfParts>
  <Company>EHS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jtobin</dc:creator>
  <cp:lastModifiedBy>jtobin</cp:lastModifiedBy>
  <cp:revision>13</cp:revision>
  <dcterms:created xsi:type="dcterms:W3CDTF">2013-01-23T20:11:29Z</dcterms:created>
  <dcterms:modified xsi:type="dcterms:W3CDTF">2014-05-05T16:40:34Z</dcterms:modified>
</cp:coreProperties>
</file>